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" name="Google Shape;36;p4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6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jpg"/><Relationship Id="rId9" Type="http://schemas.openxmlformats.org/officeDocument/2006/relationships/image" Target="../media/image10.jpg"/><Relationship Id="rId5" Type="http://schemas.openxmlformats.org/officeDocument/2006/relationships/image" Target="../media/image16.jpg"/><Relationship Id="rId6" Type="http://schemas.openxmlformats.org/officeDocument/2006/relationships/image" Target="../media/image13.jpg"/><Relationship Id="rId7" Type="http://schemas.openxmlformats.org/officeDocument/2006/relationships/image" Target="../media/image17.jp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ssridhar@smith.edu" TargetMode="External"/><Relationship Id="rId4" Type="http://schemas.openxmlformats.org/officeDocument/2006/relationships/hyperlink" Target="mailto:gzhan@smith.edu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LECTURE 02: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VISUALIZATION FUNDAMENTALS 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PT. 1</a:t>
            </a:r>
            <a:endParaRPr b="0" i="0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September 13, 2016</a:t>
            </a:r>
            <a:endParaRPr b="0" i="0" sz="2400" u="none" cap="none" strike="noStrike">
              <a:solidFill>
                <a:srgbClr val="55556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br>
              <a:rPr b="0" i="0" lang="en-US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SDS 136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2400" u="none" cap="none" strike="noStrike">
              <a:solidFill>
                <a:srgbClr val="55556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(Incomplete) History of Visualization: 2000s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05590"/>
            <a:ext cx="7010400" cy="445701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1143000" y="5559552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Coordination across multiple views, interaction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Starting to think about: sensemaking, provenance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Discussion: what are they all trying to do?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3"/>
          <p:cNvGrpSpPr/>
          <p:nvPr/>
        </p:nvGrpSpPr>
        <p:grpSpPr>
          <a:xfrm>
            <a:off x="1600200" y="1539242"/>
            <a:ext cx="5904257" cy="3032758"/>
            <a:chOff x="1926055" y="1447800"/>
            <a:chExt cx="5904257" cy="3032758"/>
          </a:xfrm>
        </p:grpSpPr>
        <p:pic>
          <p:nvPicPr>
            <p:cNvPr id="171" name="Google Shape;17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91200" y="1447800"/>
              <a:ext cx="2037526" cy="1295400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descr="earlyWorkStation" id="172" name="Google Shape;172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26058" y="1447800"/>
              <a:ext cx="1198142" cy="914399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descr="http://deitchman.com/mcneillslides/images/Lascaux-hunters.jpg" id="173" name="Google Shape;173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26055" y="2611597"/>
              <a:ext cx="1197864" cy="1868961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id="174" name="Google Shape;174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68980" y="2971798"/>
              <a:ext cx="2221011" cy="1508760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descr="Screen Shot 2015-01-13 at 10.57.21 PM.png" id="175" name="Google Shape;175;p23"/>
            <p:cNvPicPr preferRelativeResize="0"/>
            <p:nvPr/>
          </p:nvPicPr>
          <p:blipFill rotWithShape="1">
            <a:blip r:embed="rId8">
              <a:alphaModFix/>
            </a:blip>
            <a:srcRect b="2057" l="1508" r="1294" t="2094"/>
            <a:stretch/>
          </p:blipFill>
          <p:spPr>
            <a:xfrm>
              <a:off x="5791200" y="2973636"/>
              <a:ext cx="2039112" cy="1506922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descr="C:\download\Winzip\orb.jpg" id="176" name="Google Shape;176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52800" y="1447800"/>
              <a:ext cx="2219874" cy="1291726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Visualization helps shape </a:t>
            </a:r>
            <a:r>
              <a:rPr b="0" i="1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mental models</a:t>
            </a:r>
            <a:endParaRPr b="0" i="1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uman-computer-interaction.png" id="182" name="Google Shape;18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905000" y="1828800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uman-computer-interaction.png" id="184" name="Google Shape;18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355164" y="1968500"/>
            <a:ext cx="1502836" cy="167216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5" name="Google Shape;185;p24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descr="human-computer-interaction.png" id="186" name="Google Shape;186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05600" y="1295400"/>
            <a:ext cx="22098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96685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Information overload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2743200" y="2590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are exposed to huge amounts of information all the time</a:t>
            </a:r>
            <a:endParaRPr/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much, in fact, that we can’t process it all fast enough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96685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Mental models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2743200" y="2590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cope, we construct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mental models: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abstracted, simplified versions of the world that are more manageable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23108">
            <a:off x="2973896" y="3530039"/>
            <a:ext cx="3429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9-dot problem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2114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1: Connect all 9 dots using only straight lines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3124200" y="2590800"/>
            <a:ext cx="2819400" cy="2819400"/>
            <a:chOff x="3124200" y="2590800"/>
            <a:chExt cx="2819400" cy="2819400"/>
          </a:xfrm>
        </p:grpSpPr>
        <p:cxnSp>
          <p:nvCxnSpPr>
            <p:cNvPr id="212" name="Google Shape;212;p27"/>
            <p:cNvCxnSpPr/>
            <p:nvPr/>
          </p:nvCxnSpPr>
          <p:spPr>
            <a:xfrm>
              <a:off x="3124200" y="2590800"/>
              <a:ext cx="0" cy="2819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27"/>
            <p:cNvCxnSpPr/>
            <p:nvPr/>
          </p:nvCxnSpPr>
          <p:spPr>
            <a:xfrm>
              <a:off x="5943600" y="2590800"/>
              <a:ext cx="0" cy="2819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27"/>
            <p:cNvCxnSpPr/>
            <p:nvPr/>
          </p:nvCxnSpPr>
          <p:spPr>
            <a:xfrm>
              <a:off x="3124200" y="5410200"/>
              <a:ext cx="2819400" cy="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27"/>
            <p:cNvCxnSpPr/>
            <p:nvPr/>
          </p:nvCxnSpPr>
          <p:spPr>
            <a:xfrm rot="10800000">
              <a:off x="4572000" y="2590800"/>
              <a:ext cx="1371600" cy="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27"/>
            <p:cNvCxnSpPr/>
            <p:nvPr/>
          </p:nvCxnSpPr>
          <p:spPr>
            <a:xfrm rot="10800000">
              <a:off x="4572000" y="2590800"/>
              <a:ext cx="0" cy="14478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7" name="Google Shape;217;p27"/>
          <p:cNvGrpSpPr/>
          <p:nvPr/>
        </p:nvGrpSpPr>
        <p:grpSpPr>
          <a:xfrm>
            <a:off x="3124200" y="2590800"/>
            <a:ext cx="2819400" cy="2819400"/>
            <a:chOff x="3429000" y="2209800"/>
            <a:chExt cx="2819400" cy="2819400"/>
          </a:xfrm>
        </p:grpSpPr>
        <p:cxnSp>
          <p:nvCxnSpPr>
            <p:cNvPr id="218" name="Google Shape;218;p27"/>
            <p:cNvCxnSpPr/>
            <p:nvPr/>
          </p:nvCxnSpPr>
          <p:spPr>
            <a:xfrm>
              <a:off x="3429000" y="2209800"/>
              <a:ext cx="0" cy="2819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48400" y="2209800"/>
              <a:ext cx="0" cy="2819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27"/>
            <p:cNvCxnSpPr/>
            <p:nvPr/>
          </p:nvCxnSpPr>
          <p:spPr>
            <a:xfrm>
              <a:off x="3429000" y="5029200"/>
              <a:ext cx="2819400" cy="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27"/>
            <p:cNvCxnSpPr/>
            <p:nvPr/>
          </p:nvCxnSpPr>
          <p:spPr>
            <a:xfrm rot="10800000">
              <a:off x="3429000" y="2209800"/>
              <a:ext cx="2819400" cy="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27"/>
            <p:cNvCxnSpPr/>
            <p:nvPr/>
          </p:nvCxnSpPr>
          <p:spPr>
            <a:xfrm flipH="1" rot="10800000">
              <a:off x="4876800" y="2209800"/>
              <a:ext cx="1371600" cy="14478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23" name="Google Shape;223;p27"/>
          <p:cNvGrpSpPr/>
          <p:nvPr/>
        </p:nvGrpSpPr>
        <p:grpSpPr>
          <a:xfrm>
            <a:off x="3124200" y="2590800"/>
            <a:ext cx="2819400" cy="2819400"/>
            <a:chOff x="4191000" y="2590800"/>
            <a:chExt cx="2819400" cy="2819400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4191000" y="2590800"/>
              <a:ext cx="2819400" cy="2819400"/>
              <a:chOff x="3429000" y="2209800"/>
              <a:chExt cx="2819400" cy="2819400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3429000" y="2209800"/>
                <a:ext cx="0" cy="2819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3429000" y="5029200"/>
                <a:ext cx="28194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 rot="10800000">
                <a:off x="3429000" y="2209800"/>
                <a:ext cx="28194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28" name="Google Shape;228;p27"/>
            <p:cNvCxnSpPr/>
            <p:nvPr/>
          </p:nvCxnSpPr>
          <p:spPr>
            <a:xfrm rot="10800000">
              <a:off x="4191000" y="3962400"/>
              <a:ext cx="2819400" cy="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9-dot Problem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2114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2: Connect all 9 dots using 4 straight lines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3048000" y="2514600"/>
            <a:ext cx="4267200" cy="4114800"/>
            <a:chOff x="3048000" y="2514600"/>
            <a:chExt cx="4267200" cy="4114800"/>
          </a:xfrm>
        </p:grpSpPr>
        <p:cxnSp>
          <p:nvCxnSpPr>
            <p:cNvPr id="237" name="Google Shape;237;p28"/>
            <p:cNvCxnSpPr/>
            <p:nvPr/>
          </p:nvCxnSpPr>
          <p:spPr>
            <a:xfrm flipH="1" rot="10800000">
              <a:off x="3048000" y="2514600"/>
              <a:ext cx="4267200" cy="41148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" name="Google Shape;238;p28"/>
            <p:cNvCxnSpPr/>
            <p:nvPr/>
          </p:nvCxnSpPr>
          <p:spPr>
            <a:xfrm>
              <a:off x="3124200" y="2590800"/>
              <a:ext cx="2819400" cy="2819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28"/>
            <p:cNvCxnSpPr/>
            <p:nvPr/>
          </p:nvCxnSpPr>
          <p:spPr>
            <a:xfrm flipH="1" rot="10800000">
              <a:off x="3124200" y="2514600"/>
              <a:ext cx="4191000" cy="762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28"/>
            <p:cNvCxnSpPr/>
            <p:nvPr/>
          </p:nvCxnSpPr>
          <p:spPr>
            <a:xfrm flipH="1" rot="10800000">
              <a:off x="3048000" y="2590800"/>
              <a:ext cx="76200" cy="40386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9-dot Problem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2114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3: Connect all 9 dots using 3 straight lines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381000" y="2057400"/>
            <a:ext cx="8686800" cy="3962400"/>
            <a:chOff x="381000" y="2057400"/>
            <a:chExt cx="8686800" cy="3962400"/>
          </a:xfrm>
        </p:grpSpPr>
        <p:cxnSp>
          <p:nvCxnSpPr>
            <p:cNvPr id="249" name="Google Shape;249;p29"/>
            <p:cNvCxnSpPr/>
            <p:nvPr/>
          </p:nvCxnSpPr>
          <p:spPr>
            <a:xfrm>
              <a:off x="381000" y="2057400"/>
              <a:ext cx="8610600" cy="1295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29"/>
            <p:cNvCxnSpPr/>
            <p:nvPr/>
          </p:nvCxnSpPr>
          <p:spPr>
            <a:xfrm flipH="1" rot="10800000">
              <a:off x="457200" y="3352800"/>
              <a:ext cx="8534400" cy="13716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457200" y="4724400"/>
              <a:ext cx="8610600" cy="1295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9-dot Problem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2114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Task 4: Connect all 9 dots using 1 straight line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1752600"/>
            <a:ext cx="5029200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8572" y="1676400"/>
            <a:ext cx="3546028" cy="5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Mental Models: a Sketch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1524000"/>
            <a:ext cx="5386453" cy="518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4">
            <a:alphaModFix/>
          </a:blip>
          <a:srcRect b="0" l="8245" r="6688" t="1743"/>
          <a:stretch/>
        </p:blipFill>
        <p:spPr>
          <a:xfrm>
            <a:off x="3733800" y="1524000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-2109" l="0" r="0" t="-1171"/>
          <a:stretch/>
        </p:blipFill>
        <p:spPr>
          <a:xfrm>
            <a:off x="152400" y="1828800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 rot="-10027351">
            <a:off x="2818928" y="3705583"/>
            <a:ext cx="2133600" cy="2971800"/>
          </a:xfrm>
          <a:custGeom>
            <a:rect b="b" l="l" r="r" t="t"/>
            <a:pathLst>
              <a:path extrusionOk="0" h="120000" w="12000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Announcements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Introducing our illustrious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SDS136 TAs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Subashini Sridhar, ‘18J	Grace Zhan, ‘18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ssridhar@smith.edu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gzhan@smith.edu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68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 hours for this course will be scheduled later this week, keep an eye on Piazza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tps://www.smith.edu/load.php?pic=991068587" id="102" name="Google Shape;10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09800" y="22860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7800" y="2286000"/>
            <a:ext cx="1646207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25" y="2996633"/>
            <a:ext cx="6457950" cy="142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We tend to see what we expect to see</a:t>
            </a:r>
            <a:endParaRPr/>
          </a:p>
        </p:txBody>
      </p:sp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330" lvl="0" marL="4686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Mental models are built from prior experience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expect new input to “fit” the existing model</a:t>
            </a:r>
            <a:endParaRPr/>
          </a:p>
          <a:p>
            <a:pPr indent="-354330" lvl="0" marL="46863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Updates are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expensive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given input that almost fits, we’ll distort information to avoid re-fitting the model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Expectation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at least as strong as perception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2057400" y="4038600"/>
            <a:ext cx="4191000" cy="76200"/>
            <a:chOff x="2057400" y="4038600"/>
            <a:chExt cx="4191000" cy="76200"/>
          </a:xfrm>
        </p:grpSpPr>
        <p:cxnSp>
          <p:nvCxnSpPr>
            <p:cNvPr id="278" name="Google Shape;278;p32"/>
            <p:cNvCxnSpPr/>
            <p:nvPr/>
          </p:nvCxnSpPr>
          <p:spPr>
            <a:xfrm flipH="1" rot="10800000">
              <a:off x="2057400" y="4038600"/>
              <a:ext cx="533400" cy="7620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9" name="Google Shape;279;p32"/>
            <p:cNvCxnSpPr/>
            <p:nvPr/>
          </p:nvCxnSpPr>
          <p:spPr>
            <a:xfrm flipH="1" rot="10800000">
              <a:off x="3886200" y="4038600"/>
              <a:ext cx="228600" cy="7620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32"/>
            <p:cNvCxnSpPr/>
            <p:nvPr/>
          </p:nvCxnSpPr>
          <p:spPr>
            <a:xfrm flipH="1" rot="10800000">
              <a:off x="5715000" y="4038600"/>
              <a:ext cx="533400" cy="76200"/>
            </a:xfrm>
            <a:prstGeom prst="straightConnector1">
              <a:avLst/>
            </a:prstGeom>
            <a:noFill/>
            <a:ln cap="flat" cmpd="sng" w="571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b="18277" l="0" r="0" t="14706"/>
          <a:stretch/>
        </p:blipFill>
        <p:spPr>
          <a:xfrm>
            <a:off x="1357312" y="2205701"/>
            <a:ext cx="6429375" cy="345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2. Mental models form quickly, &amp; update slowly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330" lvl="0" marL="4686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“First impressions matter”</a:t>
            </a:r>
            <a:endParaRPr/>
          </a:p>
          <a:p>
            <a:pPr indent="-354330" lvl="0" marL="46863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Early information can have the highest impact</a:t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The order in which we present pieces of information can shape how a person understands the whole</a:t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Once a mental model is formed, it takes effort to alter 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b="11835" l="0" r="0" t="5367"/>
          <a:stretch/>
        </p:blipFill>
        <p:spPr>
          <a:xfrm>
            <a:off x="1981200" y="2058019"/>
            <a:ext cx="4886325" cy="426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4"/>
          <p:cNvGrpSpPr/>
          <p:nvPr/>
        </p:nvGrpSpPr>
        <p:grpSpPr>
          <a:xfrm>
            <a:off x="2743200" y="2344175"/>
            <a:ext cx="914400" cy="1283068"/>
            <a:chOff x="2743200" y="2057400"/>
            <a:chExt cx="914400" cy="1283068"/>
          </a:xfrm>
        </p:grpSpPr>
        <p:sp>
          <p:nvSpPr>
            <p:cNvPr id="294" name="Google Shape;294;p34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4"/>
          <p:cNvSpPr txBox="1"/>
          <p:nvPr>
            <p:ph type="title"/>
          </p:nvPr>
        </p:nvSpPr>
        <p:spPr>
          <a:xfrm>
            <a:off x="457200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New information gets incorporated </a:t>
            </a:r>
            <a:b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into the existing model</a:t>
            </a:r>
            <a:endParaRPr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330" lvl="0" marL="4686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Integrating competing perspectives is challenging</a:t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Switching between multiple perspectives is also difficult (visually or mentally)</a:t>
            </a:r>
            <a:endParaRPr/>
          </a:p>
          <a:p>
            <a:pPr indent="-354330" lvl="0" marL="46863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Tricky part</a:t>
            </a: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: real-world problem often require such perspective switching</a:t>
            </a:r>
            <a:endParaRPr b="0" i="0" sz="2400" u="none" cap="none" strike="noStrike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6670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6670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0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1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>
            <p:ph type="title"/>
          </p:nvPr>
        </p:nvSpPr>
        <p:spPr>
          <a:xfrm>
            <a:off x="457200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4. Initial exposure interferes with </a:t>
            </a:r>
            <a:b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accurate perception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7346517" y="3971509"/>
            <a:ext cx="1146469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Blur size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128px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64px</a:t>
            </a:r>
            <a:endParaRPr sz="18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32px</a:t>
            </a:r>
            <a:endParaRPr sz="18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16px</a:t>
            </a:r>
            <a:endParaRPr sz="18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8px</a:t>
            </a:r>
            <a:endParaRPr sz="18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sz="18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0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457200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4. Initial exposure interferes with </a:t>
            </a:r>
            <a:b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accurate perception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330" lvl="0" marL="46863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Longer exposure to ambiguous data makes people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confident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their initial model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true even if new data presents strong evidence that their model is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wrong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  <a:p>
            <a:pPr indent="-354330" lvl="0" marL="46863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Important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need to be intentional when we design, because incremental information can be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misleading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good, the bad, and the ugly…</a:t>
            </a:r>
            <a:endParaRPr/>
          </a:p>
        </p:txBody>
      </p:sp>
      <p:sp>
        <p:nvSpPr>
          <p:cNvPr id="322" name="Google Shape;322;p37"/>
          <p:cNvSpPr txBox="1"/>
          <p:nvPr>
            <p:ph idx="1" type="body"/>
          </p:nvPr>
        </p:nvSpPr>
        <p:spPr>
          <a:xfrm>
            <a:off x="457200" y="13716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29" lvl="0" marL="12572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good:</a:t>
            </a:r>
            <a:endParaRPr/>
          </a:p>
          <a:p>
            <a:pPr indent="-347980" lvl="1" marL="8686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Well-tuned mental models let us process information quickly</a:t>
            </a:r>
            <a:endParaRPr/>
          </a:p>
          <a:p>
            <a:pPr indent="-347980" lvl="1" marL="8686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Frees up more processing power to synthesize information</a:t>
            </a:r>
            <a:endParaRPr/>
          </a:p>
          <a:p>
            <a:pPr indent="-11429" lvl="0" marL="125729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bad:</a:t>
            </a:r>
            <a:endParaRPr/>
          </a:p>
          <a:p>
            <a:pPr indent="-347980" lvl="1" marL="8686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People (esp. experts) tend not to notice information that contradicts their mental model</a:t>
            </a:r>
            <a:endParaRPr/>
          </a:p>
          <a:p>
            <a:pPr indent="-347980" lvl="1" marL="8686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A “fresh pair of eyes” can be beneficial</a:t>
            </a:r>
            <a:endParaRPr/>
          </a:p>
          <a:p>
            <a:pPr indent="-11429" lvl="0" marL="125729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ugly:</a:t>
            </a:r>
            <a:endParaRPr/>
          </a:p>
          <a:p>
            <a:pPr indent="-347980" lvl="1" marL="8686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Mental models are unavoidable: everyone has them, and they’re all different</a:t>
            </a:r>
            <a:endParaRPr/>
          </a:p>
          <a:p>
            <a:pPr indent="-347980" lvl="1" marL="8686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Key:</a:t>
            </a: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be aware of how mental models form, how they shape perception, and how to support (or challenge) them</a:t>
            </a:r>
            <a:endParaRPr b="0" i="0" sz="2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 what do we have to work with?</a:t>
            </a:r>
            <a:endParaRPr b="0" i="1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uman-computer-interaction.png" id="328" name="Google Shape;3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905000" y="1828800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uman-computer-interaction.png" id="330" name="Google Shape;33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3238498" y="1968500"/>
            <a:ext cx="2233084" cy="167216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0504" y="2417218"/>
            <a:ext cx="5717096" cy="421218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Graphical primitives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images we draw are composed of marks: like ink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9"/>
          <p:cNvGrpSpPr/>
          <p:nvPr/>
        </p:nvGrpSpPr>
        <p:grpSpPr>
          <a:xfrm>
            <a:off x="2362200" y="4267200"/>
            <a:ext cx="1040068" cy="1071265"/>
            <a:chOff x="1066800" y="3886200"/>
            <a:chExt cx="1040068" cy="1071265"/>
          </a:xfrm>
        </p:grpSpPr>
        <p:cxnSp>
          <p:nvCxnSpPr>
            <p:cNvPr id="339" name="Google Shape;339;p39"/>
            <p:cNvCxnSpPr/>
            <p:nvPr/>
          </p:nvCxnSpPr>
          <p:spPr>
            <a:xfrm flipH="1" rot="10800000">
              <a:off x="1524000" y="3886200"/>
              <a:ext cx="76200" cy="68580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0" name="Google Shape;340;p39"/>
            <p:cNvSpPr txBox="1"/>
            <p:nvPr/>
          </p:nvSpPr>
          <p:spPr>
            <a:xfrm>
              <a:off x="1066800" y="4495800"/>
              <a:ext cx="104006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Points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39"/>
          <p:cNvGrpSpPr/>
          <p:nvPr/>
        </p:nvGrpSpPr>
        <p:grpSpPr>
          <a:xfrm>
            <a:off x="4191000" y="2667000"/>
            <a:ext cx="920444" cy="990600"/>
            <a:chOff x="4032556" y="2743200"/>
            <a:chExt cx="920444" cy="990600"/>
          </a:xfrm>
        </p:grpSpPr>
        <p:cxnSp>
          <p:nvCxnSpPr>
            <p:cNvPr id="342" name="Google Shape;342;p39"/>
            <p:cNvCxnSpPr/>
            <p:nvPr/>
          </p:nvCxnSpPr>
          <p:spPr>
            <a:xfrm flipH="1">
              <a:off x="4191000" y="3200400"/>
              <a:ext cx="304800" cy="53340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3" name="Google Shape;343;p39"/>
            <p:cNvSpPr txBox="1"/>
            <p:nvPr/>
          </p:nvSpPr>
          <p:spPr>
            <a:xfrm>
              <a:off x="4032556" y="2743200"/>
              <a:ext cx="920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Lines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39"/>
          <p:cNvGrpSpPr/>
          <p:nvPr/>
        </p:nvGrpSpPr>
        <p:grpSpPr>
          <a:xfrm>
            <a:off x="5867400" y="4343400"/>
            <a:ext cx="1001496" cy="918865"/>
            <a:chOff x="6324600" y="4648200"/>
            <a:chExt cx="1001496" cy="918865"/>
          </a:xfrm>
        </p:grpSpPr>
        <p:cxnSp>
          <p:nvCxnSpPr>
            <p:cNvPr id="345" name="Google Shape;345;p39"/>
            <p:cNvCxnSpPr/>
            <p:nvPr/>
          </p:nvCxnSpPr>
          <p:spPr>
            <a:xfrm rot="10800000">
              <a:off x="6477000" y="4648200"/>
              <a:ext cx="228600" cy="53340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46" name="Google Shape;346;p39"/>
            <p:cNvSpPr txBox="1"/>
            <p:nvPr/>
          </p:nvSpPr>
          <p:spPr>
            <a:xfrm>
              <a:off x="6324600" y="5105400"/>
              <a:ext cx="10014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Areas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39"/>
          <p:cNvSpPr/>
          <p:nvPr/>
        </p:nvSpPr>
        <p:spPr>
          <a:xfrm>
            <a:off x="5410200" y="3429000"/>
            <a:ext cx="1143000" cy="762000"/>
          </a:xfrm>
          <a:prstGeom prst="rect">
            <a:avLst/>
          </a:prstGeom>
          <a:solidFill>
            <a:srgbClr val="7F80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39"/>
          <p:cNvCxnSpPr/>
          <p:nvPr/>
        </p:nvCxnSpPr>
        <p:spPr>
          <a:xfrm>
            <a:off x="3733800" y="3352800"/>
            <a:ext cx="990600" cy="914400"/>
          </a:xfrm>
          <a:prstGeom prst="straightConnector1">
            <a:avLst/>
          </a:prstGeom>
          <a:noFill/>
          <a:ln cap="rnd" cmpd="sng" w="76200">
            <a:solidFill>
              <a:srgbClr val="7F8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" name="Google Shape;349;p39"/>
          <p:cNvSpPr/>
          <p:nvPr/>
        </p:nvSpPr>
        <p:spPr>
          <a:xfrm>
            <a:off x="2819400" y="3962400"/>
            <a:ext cx="228600" cy="228600"/>
          </a:xfrm>
          <a:prstGeom prst="ellipse">
            <a:avLst/>
          </a:prstGeom>
          <a:solidFill>
            <a:srgbClr val="7F80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9"/>
          <p:cNvSpPr/>
          <p:nvPr/>
        </p:nvSpPr>
        <p:spPr>
          <a:xfrm>
            <a:off x="2667000" y="3657600"/>
            <a:ext cx="609600" cy="609600"/>
          </a:xfrm>
          <a:prstGeom prst="rect">
            <a:avLst/>
          </a:pr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9"/>
          <p:cNvSpPr/>
          <p:nvPr/>
        </p:nvSpPr>
        <p:spPr>
          <a:xfrm>
            <a:off x="3657600" y="3200400"/>
            <a:ext cx="1295400" cy="1295400"/>
          </a:xfrm>
          <a:prstGeom prst="rect">
            <a:avLst/>
          </a:pr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9"/>
          <p:cNvSpPr/>
          <p:nvPr/>
        </p:nvSpPr>
        <p:spPr>
          <a:xfrm>
            <a:off x="5257800" y="3276600"/>
            <a:ext cx="1447800" cy="990600"/>
          </a:xfrm>
          <a:prstGeom prst="rect">
            <a:avLst/>
          </a:pr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 dimension: position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 information using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mark is drawn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examples: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0480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0" y="2590800"/>
            <a:ext cx="201830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0" y="3028950"/>
            <a:ext cx="35814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Before next class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Jordan if you don’t have a computer that will support Tableau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haven’t already done so, post your first Piazza reflection:</a:t>
            </a:r>
            <a:endParaRPr/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was one thing about today’s class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surprised you?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one question you have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you hope we’ll answer this semester?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Preparing for labs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457200" y="1570037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labs will be run using Tableau, a drag-and-drop visualization tool suite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92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Tableau for Teaching has donated license keys (good for one year) for everyone enrolled in this course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92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 for getting a license have been posted to Piazza; please install before Thursday!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92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help? Ping me or the TAs, or come to office hours</a:t>
            </a:r>
            <a:endParaRPr/>
          </a:p>
        </p:txBody>
      </p:sp>
      <p:pic>
        <p:nvPicPr>
          <p:cNvPr descr="tableau.png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800" y="1295400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 next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Mini-lecture and lab: Introduction to</a:t>
            </a:r>
            <a:endParaRPr/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week: first visit to the Smith College Museum of Art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au.png" id="374" name="Google Shape;37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800" y="2133600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quick history lesson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Mental models: how we process information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building blocks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Takeaways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(Incomplete) History of Visualization: 15,000BC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deitchman.com/mcneillslides/images/Lascaux-hunters.jpg"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1201615"/>
            <a:ext cx="3429000" cy="527538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25" name="Google Shape;125;p17"/>
          <p:cNvSpPr txBox="1"/>
          <p:nvPr/>
        </p:nvSpPr>
        <p:spPr>
          <a:xfrm>
            <a:off x="6477000" y="6581001"/>
            <a:ext cx="26670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15,000 BC.  Laxcaux, France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(Incomplete) History of Visualization: 900s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211660" y="5157657"/>
            <a:ext cx="8607501" cy="1045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Oldest known attempt to show changing values graphically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Inclinations of the planetary orbits over time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wnload\Winzip\orb.jpg" id="132" name="Google Shape;1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5996" y="1524000"/>
            <a:ext cx="4850538" cy="299701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(Incomplete) History of Visualization: 1970s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1143000" y="5562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CAD/CAM, building cars, planes, chips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Starting to think about: 3D, animation, edu, medicine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arlyWorkStation"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219200"/>
            <a:ext cx="5621671" cy="429035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(Incomplete) History of Visualization: 1980s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54" y="1353313"/>
            <a:ext cx="3737446" cy="3828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1-13 at 10.57.21 PM.png"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500" y="1295400"/>
            <a:ext cx="5270500" cy="39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1143000" y="5562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Scientific visualization, physical phenomena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Starting to think about: photorealism, entertainment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(Incomplete) History of Visualization: 1990s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219200"/>
            <a:ext cx="57912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1143000" y="5562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visualization, storytelling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Starting to think about: online spaces, interaction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